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6" r:id="rId12"/>
    <p:sldId id="267" r:id="rId13"/>
    <p:sldId id="268" r:id="rId14"/>
    <p:sldId id="269" r:id="rId15"/>
    <p:sldId id="272" r:id="rId16"/>
    <p:sldId id="274" r:id="rId17"/>
    <p:sldId id="276" r:id="rId18"/>
    <p:sldId id="277" r:id="rId19"/>
    <p:sldId id="275" r:id="rId20"/>
  </p:sldIdLst>
  <p:sldSz cx="6858000" cy="9144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5" d="100"/>
          <a:sy n="55" d="100"/>
        </p:scale>
        <p:origin x="-1128" y="2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5113655" y="7383194"/>
            <a:ext cx="2523932" cy="970671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05408" y="1035052"/>
            <a:ext cx="6047184" cy="1960033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05408" y="3000373"/>
            <a:ext cx="6047184" cy="23368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028700" y="8016876"/>
            <a:ext cx="4343400" cy="486833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6A683557-CB4C-41B6-90D7-87201646419D}" type="datetimeFigureOut">
              <a:rPr lang="en-US" smtClean="0"/>
              <a:pPr/>
              <a:t>8/20/2012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028700" y="7534273"/>
            <a:ext cx="4343400" cy="486833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6294185" y="7669743"/>
            <a:ext cx="377190" cy="486833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AE308D9E-1315-47A6-B582-6771E32896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83557-CB4C-41B6-90D7-87201646419D}" type="datetimeFigureOut">
              <a:rPr lang="en-US" smtClean="0"/>
              <a:pPr/>
              <a:t>8/20/2012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08D9E-1315-47A6-B582-6771E32896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086350" y="508000"/>
            <a:ext cx="1428750" cy="73152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508000"/>
            <a:ext cx="4686300" cy="73152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83557-CB4C-41B6-90D7-87201646419D}" type="datetimeFigureOut">
              <a:rPr lang="en-US" smtClean="0"/>
              <a:pPr/>
              <a:t>8/20/2012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08D9E-1315-47A6-B582-6771E32896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56659"/>
            <a:ext cx="6172200" cy="1865376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2510411"/>
            <a:ext cx="6172200" cy="6096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593592" y="8640064"/>
            <a:ext cx="1600200" cy="402336"/>
          </a:xfrm>
        </p:spPr>
        <p:txBody>
          <a:bodyPr/>
          <a:lstStyle/>
          <a:p>
            <a:fld id="{6A683557-CB4C-41B6-90D7-87201646419D}" type="datetimeFigureOut">
              <a:rPr lang="en-US" smtClean="0"/>
              <a:pPr/>
              <a:t>8/20/2012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2900" y="8641293"/>
            <a:ext cx="3195042" cy="401108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08D9E-1315-47A6-B582-6771E32896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5276" y="9380"/>
            <a:ext cx="6847449" cy="9115865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5113655" y="790137"/>
            <a:ext cx="2523932" cy="970671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216724" y="8636000"/>
            <a:ext cx="1600200" cy="406400"/>
          </a:xfrm>
        </p:spPr>
        <p:txBody>
          <a:bodyPr/>
          <a:lstStyle/>
          <a:p>
            <a:fld id="{6A683557-CB4C-41B6-90D7-87201646419D}" type="datetimeFigureOut">
              <a:rPr lang="en-US" smtClean="0"/>
              <a:pPr/>
              <a:t>8/20/2012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64532" y="8641293"/>
            <a:ext cx="3195042" cy="401108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38292" y="1079499"/>
            <a:ext cx="377190" cy="401108"/>
          </a:xfrm>
        </p:spPr>
        <p:txBody>
          <a:bodyPr/>
          <a:lstStyle/>
          <a:p>
            <a:fld id="{AE308D9E-1315-47A6-B582-6771E328965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4851596" y="12508"/>
            <a:ext cx="2004646" cy="2533613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9379"/>
            <a:ext cx="6852725" cy="9125244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50" y="361953"/>
            <a:ext cx="5429250" cy="1816100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5750" y="2178048"/>
            <a:ext cx="2914650" cy="3048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296584"/>
            <a:ext cx="3028950" cy="6034617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296584"/>
            <a:ext cx="3028950" cy="6034617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593592" y="8641292"/>
            <a:ext cx="1600200" cy="402336"/>
          </a:xfrm>
        </p:spPr>
        <p:txBody>
          <a:bodyPr/>
          <a:lstStyle/>
          <a:p>
            <a:fld id="{6A683557-CB4C-41B6-90D7-87201646419D}" type="datetimeFigureOut">
              <a:rPr lang="en-US" smtClean="0"/>
              <a:pPr/>
              <a:t>8/20/2012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2900" y="8641292"/>
            <a:ext cx="3195042" cy="40233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2140" y="8641292"/>
            <a:ext cx="377190" cy="402336"/>
          </a:xfrm>
        </p:spPr>
        <p:txBody>
          <a:bodyPr/>
          <a:lstStyle/>
          <a:p>
            <a:fld id="{AE308D9E-1315-47A6-B582-6771E32896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6149" y="387643"/>
            <a:ext cx="800100" cy="8205216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3755" y="387643"/>
            <a:ext cx="435768" cy="402336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023755" y="4569499"/>
            <a:ext cx="435768" cy="402336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1516672" y="387643"/>
            <a:ext cx="5143500" cy="40233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16672" y="4569499"/>
            <a:ext cx="5143500" cy="40233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593592" y="8641292"/>
            <a:ext cx="1597914" cy="402336"/>
          </a:xfrm>
        </p:spPr>
        <p:txBody>
          <a:bodyPr/>
          <a:lstStyle/>
          <a:p>
            <a:fld id="{6A683557-CB4C-41B6-90D7-87201646419D}" type="datetimeFigureOut">
              <a:rPr lang="en-US" smtClean="0"/>
              <a:pPr/>
              <a:t>8/20/2012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42900" y="8641292"/>
            <a:ext cx="3195828" cy="402336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5692140" y="8644128"/>
            <a:ext cx="377190" cy="402336"/>
          </a:xfrm>
        </p:spPr>
        <p:txBody>
          <a:bodyPr/>
          <a:lstStyle>
            <a:lvl1pPr algn="ctr">
              <a:defRPr/>
            </a:lvl1pPr>
          </a:lstStyle>
          <a:p>
            <a:fld id="{AE308D9E-1315-47A6-B582-6771E32896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83557-CB4C-41B6-90D7-87201646419D}" type="datetimeFigureOut">
              <a:rPr lang="en-US" smtClean="0"/>
              <a:pPr/>
              <a:t>8/20/2012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08D9E-1315-47A6-B582-6771E32896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593592" y="8641292"/>
            <a:ext cx="1600200" cy="402336"/>
          </a:xfrm>
        </p:spPr>
        <p:txBody>
          <a:bodyPr/>
          <a:lstStyle/>
          <a:p>
            <a:fld id="{6A683557-CB4C-41B6-90D7-87201646419D}" type="datetimeFigureOut">
              <a:rPr lang="en-US" smtClean="0"/>
              <a:pPr/>
              <a:t>8/20/2012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42900" y="8642521"/>
            <a:ext cx="3195042" cy="401108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692140" y="8641292"/>
            <a:ext cx="377190" cy="402336"/>
          </a:xfrm>
        </p:spPr>
        <p:txBody>
          <a:bodyPr/>
          <a:lstStyle/>
          <a:p>
            <a:fld id="{AE308D9E-1315-47A6-B582-6771E32896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490219"/>
            <a:ext cx="685800" cy="79248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851892" y="490219"/>
            <a:ext cx="1828800" cy="79248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738438" y="426720"/>
            <a:ext cx="3957066" cy="798576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09232" y="8741664"/>
            <a:ext cx="1600200" cy="402336"/>
          </a:xfrm>
        </p:spPr>
        <p:txBody>
          <a:bodyPr/>
          <a:lstStyle>
            <a:lvl1pPr>
              <a:defRPr sz="900"/>
            </a:lvl1pPr>
          </a:lstStyle>
          <a:p>
            <a:fld id="{6A683557-CB4C-41B6-90D7-87201646419D}" type="datetimeFigureOut">
              <a:rPr lang="en-US" smtClean="0"/>
              <a:pPr/>
              <a:t>8/20/2012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51892" y="8741664"/>
            <a:ext cx="3857340" cy="402336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307932" y="8741664"/>
            <a:ext cx="377190" cy="402336"/>
          </a:xfrm>
        </p:spPr>
        <p:txBody>
          <a:bodyPr/>
          <a:lstStyle>
            <a:lvl1pPr>
              <a:defRPr sz="900"/>
            </a:lvl1pPr>
          </a:lstStyle>
          <a:p>
            <a:fld id="{AE308D9E-1315-47A6-B582-6771E32896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201195"/>
            <a:ext cx="685800" cy="85344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53678" y="498621"/>
            <a:ext cx="5500116" cy="73152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7823200"/>
            <a:ext cx="5500116" cy="9144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81144" y="8741664"/>
            <a:ext cx="1577340" cy="402336"/>
          </a:xfrm>
        </p:spPr>
        <p:txBody>
          <a:bodyPr/>
          <a:lstStyle>
            <a:lvl1pPr>
              <a:defRPr sz="900"/>
            </a:lvl1pPr>
          </a:lstStyle>
          <a:p>
            <a:fld id="{6A683557-CB4C-41B6-90D7-87201646419D}" type="datetimeFigureOut">
              <a:rPr lang="en-US" smtClean="0"/>
              <a:pPr/>
              <a:t>8/20/2012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77824" y="8742892"/>
            <a:ext cx="3711054" cy="402336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162894" y="8741664"/>
            <a:ext cx="274320" cy="402336"/>
          </a:xfrm>
        </p:spPr>
        <p:txBody>
          <a:bodyPr/>
          <a:lstStyle>
            <a:lvl1pPr algn="ctr">
              <a:defRPr sz="900"/>
            </a:lvl1pPr>
          </a:lstStyle>
          <a:p>
            <a:fld id="{AE308D9E-1315-47A6-B582-6771E32896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5276" y="18758"/>
            <a:ext cx="6847449" cy="9115865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9379"/>
            <a:ext cx="6852725" cy="9125244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4851596" y="6597880"/>
            <a:ext cx="2004646" cy="2533613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42900" y="356659"/>
            <a:ext cx="6172200" cy="1865376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42900" y="2510411"/>
            <a:ext cx="6172200" cy="6096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3593592" y="8641292"/>
            <a:ext cx="1600200" cy="402336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6A683557-CB4C-41B6-90D7-87201646419D}" type="datetimeFigureOut">
              <a:rPr lang="en-US" smtClean="0"/>
              <a:pPr/>
              <a:t>8/20/2012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42900" y="8642521"/>
            <a:ext cx="3195042" cy="401108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5692140" y="8641292"/>
            <a:ext cx="377190" cy="402336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AE308D9E-1315-47A6-B582-6771E328965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wmf"/><Relationship Id="rId4" Type="http://schemas.openxmlformats.org/officeDocument/2006/relationships/image" Target="../media/image18.w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iNotebook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dirty="0" smtClean="0"/>
              <a:t>Drawings and illustrations</a:t>
            </a:r>
            <a:endParaRPr lang="en-US" sz="4400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2530" name="Picture 2" descr="http://htmlimg4.scribdassets.com/8urndk7jnk1346xk/images/14-e21b05584e.jpg"/>
          <p:cNvPicPr>
            <a:picLocks noChangeAspect="1" noChangeArrowheads="1"/>
          </p:cNvPicPr>
          <p:nvPr/>
        </p:nvPicPr>
        <p:blipFill>
          <a:blip r:embed="rId2" cstate="print"/>
          <a:srcRect t="29176"/>
          <a:stretch>
            <a:fillRect/>
          </a:stretch>
        </p:blipFill>
        <p:spPr bwMode="auto">
          <a:xfrm>
            <a:off x="914401" y="2590800"/>
            <a:ext cx="5562600" cy="29596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en-US" sz="6600" dirty="0" err="1" smtClean="0"/>
              <a:t>Foldables</a:t>
            </a:r>
            <a:endParaRPr lang="en-US" sz="6600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idx="1"/>
          </p:nvPr>
        </p:nvSpPr>
        <p:spPr/>
      </p:sp>
      <p:pic>
        <p:nvPicPr>
          <p:cNvPr id="23558" name="Picture 6" descr="http://htmlimg4.scribdassets.com/8urndk7jnk1346xk/images/16-19c4d79ea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01" y="1447800"/>
            <a:ext cx="6897430" cy="5181600"/>
          </a:xfrm>
          <a:prstGeom prst="rect">
            <a:avLst/>
          </a:prstGeom>
          <a:noFill/>
        </p:spPr>
      </p:pic>
      <p:pic>
        <p:nvPicPr>
          <p:cNvPr id="23554" name="Picture 2" descr="http://htmlimg4.scribdassets.com/8urndk7jnk1346xk/images/15-97ef18594b.jpg"/>
          <p:cNvPicPr>
            <a:picLocks noChangeAspect="1" noChangeArrowheads="1"/>
          </p:cNvPicPr>
          <p:nvPr/>
        </p:nvPicPr>
        <p:blipFill>
          <a:blip r:embed="rId3" cstate="print"/>
          <a:srcRect t="32539"/>
          <a:stretch>
            <a:fillRect/>
          </a:stretch>
        </p:blipFill>
        <p:spPr bwMode="auto">
          <a:xfrm>
            <a:off x="0" y="0"/>
            <a:ext cx="6858000" cy="34755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dirty="0" smtClean="0"/>
              <a:t>Graphic Organizers</a:t>
            </a:r>
            <a:endParaRPr lang="en-US" sz="4800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4578" name="Picture 2" descr="http://htmlimg3.scribdassets.com/8urndk7jnk1346xk/images/17-6831ac2405.jpg"/>
          <p:cNvPicPr>
            <a:picLocks noChangeAspect="1" noChangeArrowheads="1"/>
          </p:cNvPicPr>
          <p:nvPr/>
        </p:nvPicPr>
        <p:blipFill>
          <a:blip r:embed="rId2" cstate="print"/>
          <a:srcRect t="32539"/>
          <a:stretch>
            <a:fillRect/>
          </a:stretch>
        </p:blipFill>
        <p:spPr bwMode="auto">
          <a:xfrm rot="16200000">
            <a:off x="-741890" y="2502660"/>
            <a:ext cx="8570381" cy="4343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900" dirty="0" smtClean="0"/>
              <a:t>Notes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 smtClean="0"/>
              <a:t>All classroom notes will be included in your </a:t>
            </a:r>
            <a:r>
              <a:rPr lang="en-US" sz="2800" dirty="0" err="1" smtClean="0"/>
              <a:t>iNotebook</a:t>
            </a:r>
            <a:r>
              <a:rPr lang="en-US" sz="2800" dirty="0" smtClean="0"/>
              <a:t>.</a:t>
            </a:r>
          </a:p>
          <a:p>
            <a:endParaRPr lang="en-US" sz="2800" dirty="0"/>
          </a:p>
        </p:txBody>
      </p:sp>
      <p:pic>
        <p:nvPicPr>
          <p:cNvPr id="25602" name="Picture 2" descr="http://htmlimg4.scribdassets.com/8urndk7jnk1346xk/images/19-4c003a63a7.jpg"/>
          <p:cNvPicPr>
            <a:picLocks noChangeAspect="1" noChangeArrowheads="1"/>
          </p:cNvPicPr>
          <p:nvPr/>
        </p:nvPicPr>
        <p:blipFill>
          <a:blip r:embed="rId2" cstate="print"/>
          <a:srcRect l="43346"/>
          <a:stretch>
            <a:fillRect/>
          </a:stretch>
        </p:blipFill>
        <p:spPr bwMode="auto">
          <a:xfrm>
            <a:off x="838200" y="457200"/>
            <a:ext cx="5486400" cy="72749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Notes Continued</a:t>
            </a:r>
            <a:endParaRPr lang="en-US" sz="3200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6626" name="Picture 2" descr="http://htmlimg2.scribdassets.com/8urndk7jnk1346xk/images/21-f5b8352d9a.jpg"/>
          <p:cNvPicPr>
            <a:picLocks noChangeAspect="1" noChangeArrowheads="1"/>
          </p:cNvPicPr>
          <p:nvPr/>
        </p:nvPicPr>
        <p:blipFill>
          <a:blip r:embed="rId2" cstate="print"/>
          <a:srcRect l="7117" t="27476"/>
          <a:stretch>
            <a:fillRect/>
          </a:stretch>
        </p:blipFill>
        <p:spPr bwMode="auto">
          <a:xfrm>
            <a:off x="0" y="838200"/>
            <a:ext cx="6858000" cy="4022726"/>
          </a:xfrm>
          <a:prstGeom prst="rect">
            <a:avLst/>
          </a:prstGeom>
          <a:noFill/>
        </p:spPr>
      </p:pic>
      <p:pic>
        <p:nvPicPr>
          <p:cNvPr id="26628" name="Picture 4" descr="http://htmlimg4.scribdassets.com/8urndk7jnk1346xk/images/22-d8583127e3.jpg"/>
          <p:cNvPicPr>
            <a:picLocks noChangeAspect="1" noChangeArrowheads="1"/>
          </p:cNvPicPr>
          <p:nvPr/>
        </p:nvPicPr>
        <p:blipFill>
          <a:blip r:embed="rId3" cstate="print"/>
          <a:srcRect l="26833" t="32971" r="16405"/>
          <a:stretch>
            <a:fillRect/>
          </a:stretch>
        </p:blipFill>
        <p:spPr bwMode="auto">
          <a:xfrm>
            <a:off x="1524000" y="4800600"/>
            <a:ext cx="4191000" cy="37179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iNotebook</a:t>
            </a:r>
            <a:r>
              <a:rPr lang="en-US" dirty="0" smtClean="0"/>
              <a:t> Supplies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8674" name="Picture 2" descr="http://htmlimg2.scribdassets.com/8urndk7jnk1346xk/images/23-a6570d23b9.jpg"/>
          <p:cNvPicPr>
            <a:picLocks noChangeAspect="1" noChangeArrowheads="1"/>
          </p:cNvPicPr>
          <p:nvPr/>
        </p:nvPicPr>
        <p:blipFill>
          <a:blip r:embed="rId2" cstate="print"/>
          <a:srcRect l="8889" t="32539"/>
          <a:stretch>
            <a:fillRect/>
          </a:stretch>
        </p:blipFill>
        <p:spPr bwMode="auto">
          <a:xfrm>
            <a:off x="304800" y="2590800"/>
            <a:ext cx="6248400" cy="4876800"/>
          </a:xfrm>
          <a:prstGeom prst="rect">
            <a:avLst/>
          </a:prstGeom>
          <a:noFill/>
        </p:spPr>
      </p:pic>
      <p:pic>
        <p:nvPicPr>
          <p:cNvPr id="28675" name="Picture 3" descr="C:\Users\Matt Hannah\AppData\Local\Microsoft\Windows\Temporary Internet Files\Content.IE5\NMDAK6B3\MC900323659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2819400"/>
            <a:ext cx="1729967" cy="1732230"/>
          </a:xfrm>
          <a:prstGeom prst="rect">
            <a:avLst/>
          </a:prstGeom>
          <a:noFill/>
        </p:spPr>
      </p:pic>
      <p:pic>
        <p:nvPicPr>
          <p:cNvPr id="28676" name="Picture 4" descr="C:\Users\Matt Hannah\AppData\Local\Microsoft\Windows\Temporary Internet Files\Content.IE5\4E1QCR26\MC900290933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9200" y="2590800"/>
            <a:ext cx="1018515" cy="168998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33400" y="46482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Spiral Notebook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24200" y="42672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Scissors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81600" y="41910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Glue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" y="6793468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Highlighters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43200" y="67818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Pencils/Pens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48200" y="6400800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Colored Pencils/Crayons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3400" y="7620000"/>
            <a:ext cx="5791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/>
              <a:t>No Markers!</a:t>
            </a:r>
            <a:endParaRPr lang="en-US" sz="7200" b="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Getting Started:</a:t>
            </a:r>
            <a:br>
              <a:rPr lang="en-US" dirty="0" smtClean="0"/>
            </a:br>
            <a:r>
              <a:rPr lang="en-US" dirty="0" err="1" smtClean="0"/>
              <a:t>Numero</a:t>
            </a:r>
            <a:r>
              <a:rPr lang="en-US" dirty="0" smtClean="0"/>
              <a:t> Uno (1)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Front Cover</a:t>
            </a:r>
          </a:p>
          <a:p>
            <a:pPr lvl="1"/>
            <a:r>
              <a:rPr lang="en-US" dirty="0" smtClean="0"/>
              <a:t>You may design the cover but you must include the following: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371600" y="4038600"/>
            <a:ext cx="4572000" cy="480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Your Name</a:t>
            </a:r>
          </a:p>
          <a:p>
            <a:pPr algn="ctr"/>
            <a:r>
              <a:rPr lang="en-US" sz="2800" dirty="0" smtClean="0"/>
              <a:t>Name of the course (Mrs. </a:t>
            </a:r>
            <a:r>
              <a:rPr lang="en-US" sz="2800" dirty="0" err="1" smtClean="0"/>
              <a:t>Kelling</a:t>
            </a:r>
            <a:r>
              <a:rPr lang="en-US" sz="2800" dirty="0" smtClean="0"/>
              <a:t> Science)</a:t>
            </a:r>
          </a:p>
          <a:p>
            <a:pPr algn="ctr"/>
            <a:r>
              <a:rPr lang="en-US" sz="2800" dirty="0" smtClean="0"/>
              <a:t>Class Period</a:t>
            </a:r>
          </a:p>
          <a:p>
            <a:pPr algn="ctr"/>
            <a:r>
              <a:rPr lang="en-US" sz="2800" dirty="0" smtClean="0"/>
              <a:t>School Year</a:t>
            </a:r>
            <a:endParaRPr lang="en-US" sz="2800" dirty="0"/>
          </a:p>
        </p:txBody>
      </p:sp>
      <p:pic>
        <p:nvPicPr>
          <p:cNvPr id="30723" name="Picture 3" descr="C:\Program Files (x86)\Microsoft Office\MEDIA\CAGCAT10\j0305257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4191000"/>
            <a:ext cx="901256" cy="1447800"/>
          </a:xfrm>
          <a:prstGeom prst="rect">
            <a:avLst/>
          </a:prstGeom>
          <a:noFill/>
        </p:spPr>
      </p:pic>
      <p:pic>
        <p:nvPicPr>
          <p:cNvPr id="30724" name="Picture 4" descr="C:\Users\Matt Hannah\AppData\Local\Microsoft\Windows\Temporary Internet Files\Content.IE5\NWF5A9M4\MC900351971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4114800"/>
            <a:ext cx="1218814" cy="1295400"/>
          </a:xfrm>
          <a:prstGeom prst="rect">
            <a:avLst/>
          </a:prstGeom>
          <a:noFill/>
        </p:spPr>
      </p:pic>
      <p:pic>
        <p:nvPicPr>
          <p:cNvPr id="30725" name="Picture 5" descr="C:\Users\Matt Hannah\AppData\Local\Microsoft\Windows\Temporary Internet Files\Content.IE5\4E1QCR26\MC900351957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76400" y="7010400"/>
            <a:ext cx="1119612" cy="1794095"/>
          </a:xfrm>
          <a:prstGeom prst="rect">
            <a:avLst/>
          </a:prstGeom>
          <a:noFill/>
        </p:spPr>
      </p:pic>
      <p:pic>
        <p:nvPicPr>
          <p:cNvPr id="30726" name="Picture 6" descr="C:\Users\Matt Hannah\AppData\Local\Microsoft\Windows\Temporary Internet Files\Content.IE5\J9ZGZNXX\MC900351955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29200" y="6934200"/>
            <a:ext cx="860079" cy="17971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Getting Started:</a:t>
            </a:r>
            <a:br>
              <a:rPr lang="en-US" dirty="0" smtClean="0"/>
            </a:br>
            <a:r>
              <a:rPr lang="en-US" dirty="0" err="1" smtClean="0"/>
              <a:t>Numero</a:t>
            </a:r>
            <a:r>
              <a:rPr lang="en-US" dirty="0" smtClean="0"/>
              <a:t> Dos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Classroom Expectations and Consequences on back of front cover</a:t>
            </a:r>
          </a:p>
        </p:txBody>
      </p:sp>
      <p:sp>
        <p:nvSpPr>
          <p:cNvPr id="6" name="Rectangle 5"/>
          <p:cNvSpPr/>
          <p:nvPr/>
        </p:nvSpPr>
        <p:spPr>
          <a:xfrm>
            <a:off x="914400" y="4114800"/>
            <a:ext cx="4953000" cy="4800600"/>
          </a:xfrm>
          <a:prstGeom prst="rect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Classroom Expectations</a:t>
            </a:r>
          </a:p>
          <a:p>
            <a:pPr algn="ctr"/>
            <a:r>
              <a:rPr lang="en-US" sz="2800" dirty="0" smtClean="0"/>
              <a:t>1.</a:t>
            </a:r>
          </a:p>
          <a:p>
            <a:pPr algn="ctr"/>
            <a:r>
              <a:rPr lang="en-US" sz="2800" dirty="0" smtClean="0"/>
              <a:t>2.</a:t>
            </a:r>
          </a:p>
          <a:p>
            <a:pPr algn="ctr"/>
            <a:r>
              <a:rPr lang="en-US" sz="2800" dirty="0" smtClean="0"/>
              <a:t>3.</a:t>
            </a:r>
          </a:p>
          <a:p>
            <a:pPr algn="ctr"/>
            <a:r>
              <a:rPr lang="en-US" sz="2800" dirty="0" smtClean="0"/>
              <a:t>Classroom Consequences</a:t>
            </a:r>
          </a:p>
          <a:p>
            <a:pPr algn="ctr"/>
            <a:r>
              <a:rPr lang="en-US" sz="2800" dirty="0" smtClean="0"/>
              <a:t>1.</a:t>
            </a:r>
          </a:p>
          <a:p>
            <a:pPr algn="ctr"/>
            <a:r>
              <a:rPr lang="en-US" sz="2800" dirty="0" smtClean="0"/>
              <a:t>2.</a:t>
            </a:r>
          </a:p>
          <a:p>
            <a:pPr algn="ctr"/>
            <a:r>
              <a:rPr lang="en-US" sz="2800" dirty="0" smtClean="0"/>
              <a:t>3. 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Getting Started:</a:t>
            </a:r>
            <a:br>
              <a:rPr lang="en-US" dirty="0" smtClean="0"/>
            </a:br>
            <a:r>
              <a:rPr lang="en-US" dirty="0" err="1" smtClean="0"/>
              <a:t>Numero</a:t>
            </a:r>
            <a:r>
              <a:rPr lang="en-US" dirty="0" smtClean="0"/>
              <a:t> </a:t>
            </a:r>
            <a:r>
              <a:rPr lang="en-US" dirty="0" err="1" smtClean="0"/>
              <a:t>Tres</a:t>
            </a:r>
            <a:r>
              <a:rPr lang="en-US" dirty="0" smtClean="0"/>
              <a:t>(3)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Table of Contents</a:t>
            </a:r>
          </a:p>
          <a:p>
            <a:pPr>
              <a:buNone/>
            </a:pPr>
            <a:endParaRPr lang="en-US" dirty="0" smtClean="0"/>
          </a:p>
          <a:p>
            <a:pPr lvl="1"/>
            <a:endParaRPr lang="en-US" dirty="0" smtClean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533400" y="3429000"/>
          <a:ext cx="5715000" cy="5501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"/>
                <a:gridCol w="3505200"/>
                <a:gridCol w="1295400"/>
              </a:tblGrid>
              <a:tr h="685800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Date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Description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Page Number</a:t>
                      </a:r>
                      <a:endParaRPr lang="en-US" sz="2000" b="1" dirty="0"/>
                    </a:p>
                  </a:txBody>
                  <a:tcPr/>
                </a:tc>
              </a:tr>
              <a:tr h="68580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8/21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iNotebook</a:t>
                      </a:r>
                      <a:r>
                        <a:rPr lang="en-US" dirty="0" smtClean="0"/>
                        <a:t> Rubric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68580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8/21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Science Buddies Sheet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6858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858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858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858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858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Have you ever heard yourself say…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 rot="20948116">
            <a:off x="-4030" y="2398458"/>
            <a:ext cx="5453737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3200" b="1" cap="none" spc="0" dirty="0" smtClean="0">
                <a:ln/>
                <a:solidFill>
                  <a:schemeClr val="accent3"/>
                </a:solidFill>
                <a:effectLst/>
              </a:rPr>
              <a:t>I can’t find my…</a:t>
            </a:r>
          </a:p>
          <a:p>
            <a:pPr algn="ctr"/>
            <a:r>
              <a:rPr lang="en-US" sz="3200" b="1" dirty="0" smtClean="0">
                <a:ln/>
                <a:solidFill>
                  <a:schemeClr val="accent3"/>
                </a:solidFill>
              </a:rPr>
              <a:t>Notes, homework, quizzes.</a:t>
            </a:r>
            <a:endParaRPr lang="en-US" sz="32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5" name="Rectangle 4"/>
          <p:cNvSpPr/>
          <p:nvPr/>
        </p:nvSpPr>
        <p:spPr>
          <a:xfrm rot="334071">
            <a:off x="1181158" y="3816937"/>
            <a:ext cx="5977575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I can’t remember what we did in class yesterday.</a:t>
            </a:r>
            <a:endParaRPr lang="en-US" sz="32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685800" y="4800600"/>
            <a:ext cx="5486400" cy="31393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I’m sure it’s in…</a:t>
            </a:r>
          </a:p>
          <a:p>
            <a:pPr algn="ctr"/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my locker…</a:t>
            </a:r>
          </a:p>
          <a:p>
            <a:pPr algn="ctr"/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my </a:t>
            </a:r>
            <a:r>
              <a:rPr lang="en-US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bookbag</a:t>
            </a:r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…</a:t>
            </a:r>
          </a:p>
          <a:p>
            <a:pPr algn="ctr"/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my room…</a:t>
            </a:r>
          </a:p>
          <a:p>
            <a:pPr algn="ctr"/>
            <a:endParaRPr lang="en-US" sz="5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14600" y="6482477"/>
            <a:ext cx="4298777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I know I have that somewhere.</a:t>
            </a:r>
            <a:endParaRPr lang="en-US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8" name="Rectangle 7"/>
          <p:cNvSpPr/>
          <p:nvPr/>
        </p:nvSpPr>
        <p:spPr>
          <a:xfrm rot="19598813">
            <a:off x="-136556" y="7614919"/>
            <a:ext cx="361028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Where did I put…</a:t>
            </a:r>
            <a:endParaRPr lang="en-US" sz="32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solution to your problem has finally arrived…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76200" y="3352800"/>
            <a:ext cx="6858000" cy="1756789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7200" dirty="0" smtClean="0"/>
              <a:t>The </a:t>
            </a:r>
            <a:r>
              <a:rPr lang="en-US" sz="7200" dirty="0" err="1" smtClean="0"/>
              <a:t>iNotebook</a:t>
            </a:r>
            <a:endParaRPr lang="en-US" sz="7200" dirty="0" smtClean="0"/>
          </a:p>
          <a:p>
            <a:pPr>
              <a:buNone/>
            </a:pPr>
            <a:endParaRPr lang="en-US" sz="7200" dirty="0"/>
          </a:p>
        </p:txBody>
      </p:sp>
      <p:pic>
        <p:nvPicPr>
          <p:cNvPr id="11" name="Picture 2" descr="http://shop.aph.org/wcsstore/APHConsumerDirect/images/catalog/products_large/1-04826-00_Boldline_Spiral_Notebook.jpg"/>
          <p:cNvPicPr>
            <a:picLocks noChangeAspect="1" noChangeArrowheads="1"/>
          </p:cNvPicPr>
          <p:nvPr/>
        </p:nvPicPr>
        <p:blipFill>
          <a:blip r:embed="rId2" cstate="print"/>
          <a:srcRect l="14557" t="9907" r="12661" b="12487"/>
          <a:stretch>
            <a:fillRect/>
          </a:stretch>
        </p:blipFill>
        <p:spPr bwMode="auto">
          <a:xfrm>
            <a:off x="2057400" y="4495800"/>
            <a:ext cx="3048000" cy="3581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it?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portfolio of your work in ONE convenient spot. It is </a:t>
            </a:r>
            <a:r>
              <a:rPr lang="en-US" dirty="0" smtClean="0">
                <a:solidFill>
                  <a:schemeClr val="accent1"/>
                </a:solidFill>
              </a:rPr>
              <a:t>great for studying for upcoming quizzes and tests. </a:t>
            </a:r>
          </a:p>
          <a:p>
            <a:r>
              <a:rPr lang="en-US" dirty="0" smtClean="0">
                <a:solidFill>
                  <a:schemeClr val="accent3"/>
                </a:solidFill>
              </a:rPr>
              <a:t>A great organizational tool that gives you permission to </a:t>
            </a:r>
            <a:r>
              <a:rPr lang="en-US" dirty="0" smtClean="0">
                <a:solidFill>
                  <a:schemeClr val="accent1"/>
                </a:solidFill>
              </a:rPr>
              <a:t>be creative </a:t>
            </a:r>
            <a:r>
              <a:rPr lang="en-US" dirty="0" smtClean="0">
                <a:solidFill>
                  <a:schemeClr val="accent3"/>
                </a:solidFill>
              </a:rPr>
              <a:t>in your responses.</a:t>
            </a:r>
          </a:p>
          <a:p>
            <a:r>
              <a:rPr lang="en-US" dirty="0" smtClean="0"/>
              <a:t>Allows you to be like a </a:t>
            </a:r>
            <a:r>
              <a:rPr lang="en-US" dirty="0" smtClean="0">
                <a:solidFill>
                  <a:schemeClr val="accent1"/>
                </a:solidFill>
              </a:rPr>
              <a:t>real scientist. </a:t>
            </a:r>
            <a:endParaRPr lang="en-US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Scientists use notebooks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will be in the </a:t>
            </a:r>
            <a:r>
              <a:rPr lang="en-US" dirty="0" err="1" smtClean="0"/>
              <a:t>iNotebook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err="1" smtClean="0"/>
              <a:t>Bellwork</a:t>
            </a:r>
            <a:endParaRPr lang="en-US" dirty="0" smtClean="0"/>
          </a:p>
          <a:p>
            <a:r>
              <a:rPr lang="en-US" dirty="0" smtClean="0"/>
              <a:t>Notes</a:t>
            </a:r>
          </a:p>
          <a:p>
            <a:r>
              <a:rPr lang="en-US" dirty="0" smtClean="0"/>
              <a:t>Labs</a:t>
            </a:r>
          </a:p>
          <a:p>
            <a:r>
              <a:rPr lang="en-US" dirty="0" smtClean="0"/>
              <a:t>Vocabulary</a:t>
            </a:r>
          </a:p>
          <a:p>
            <a:r>
              <a:rPr lang="en-US" dirty="0" smtClean="0"/>
              <a:t>Pictures/drawings</a:t>
            </a:r>
          </a:p>
          <a:p>
            <a:r>
              <a:rPr lang="en-US" dirty="0" smtClean="0"/>
              <a:t>Diagrams</a:t>
            </a:r>
          </a:p>
          <a:p>
            <a:r>
              <a:rPr lang="en-US" dirty="0" err="1" smtClean="0"/>
              <a:t>Foldables</a:t>
            </a:r>
            <a:endParaRPr lang="en-US" dirty="0" smtClean="0"/>
          </a:p>
          <a:p>
            <a:r>
              <a:rPr lang="en-US" dirty="0" smtClean="0"/>
              <a:t>Cartoons</a:t>
            </a:r>
          </a:p>
          <a:p>
            <a:r>
              <a:rPr lang="en-US" dirty="0" smtClean="0"/>
              <a:t>Poems</a:t>
            </a:r>
          </a:p>
          <a:p>
            <a:r>
              <a:rPr lang="en-US" dirty="0" smtClean="0"/>
              <a:t>Reflections</a:t>
            </a:r>
          </a:p>
          <a:p>
            <a:r>
              <a:rPr lang="en-US" dirty="0" smtClean="0"/>
              <a:t>Quizzes/tests</a:t>
            </a:r>
          </a:p>
          <a:p>
            <a:r>
              <a:rPr lang="en-US" dirty="0" smtClean="0"/>
              <a:t>Classroom activities</a:t>
            </a:r>
          </a:p>
          <a:p>
            <a:r>
              <a:rPr lang="en-US" dirty="0" smtClean="0"/>
              <a:t>Personal assignments</a:t>
            </a:r>
          </a:p>
          <a:p>
            <a:r>
              <a:rPr lang="en-US" dirty="0" smtClean="0"/>
              <a:t>Group work</a:t>
            </a:r>
          </a:p>
          <a:p>
            <a:r>
              <a:rPr lang="en-US" dirty="0" smtClean="0"/>
              <a:t>And the list goes on, and on…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3276600"/>
            <a:ext cx="6172200" cy="1865376"/>
          </a:xfrm>
        </p:spPr>
        <p:txBody>
          <a:bodyPr>
            <a:noAutofit/>
          </a:bodyPr>
          <a:lstStyle/>
          <a:p>
            <a:pPr algn="ctr"/>
            <a:r>
              <a:rPr lang="en-US" sz="7200" dirty="0" smtClean="0"/>
              <a:t>If we do it in here, we put it in there!</a:t>
            </a:r>
            <a:endParaRPr lang="en-US" sz="7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Your </a:t>
            </a:r>
            <a:r>
              <a:rPr lang="en-US" dirty="0" err="1" smtClean="0"/>
              <a:t>iNotebook</a:t>
            </a:r>
            <a:r>
              <a:rPr lang="en-US" dirty="0" smtClean="0"/>
              <a:t> will begin with a table of contents.</a:t>
            </a:r>
            <a:endParaRPr lang="en-US" dirty="0"/>
          </a:p>
        </p:txBody>
      </p:sp>
      <p:pic>
        <p:nvPicPr>
          <p:cNvPr id="21506" name="Picture 2" descr="http://htmlimg3.scribdassets.com/8urndk7jnk1346xk/images/26-c07fb793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28600" y="2743200"/>
            <a:ext cx="7383463" cy="554672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09600" y="4724400"/>
            <a:ext cx="914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Date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71600" y="4724400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Description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19800" y="47244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Page #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" y="5181600"/>
            <a:ext cx="6324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8/21/12     Science Buddies List                                     6</a:t>
            </a:r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will it look like?</a:t>
            </a:r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idx="1"/>
          </p:nvPr>
        </p:nvSpPr>
        <p:spPr/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838200" y="6172200"/>
            <a:ext cx="5500116" cy="2971800"/>
          </a:xfrm>
        </p:spPr>
        <p:txBody>
          <a:bodyPr>
            <a:noAutofit/>
          </a:bodyPr>
          <a:lstStyle/>
          <a:p>
            <a:r>
              <a:rPr lang="en-US" sz="2400" dirty="0" smtClean="0"/>
              <a:t>Every day will begin with a </a:t>
            </a:r>
            <a:r>
              <a:rPr lang="en-US" sz="2400" dirty="0" err="1" smtClean="0"/>
              <a:t>bellwork</a:t>
            </a:r>
            <a:r>
              <a:rPr lang="en-US" sz="2400" dirty="0" smtClean="0"/>
              <a:t> question/activity. This will be put at the top of the required page. The question must be copied and the answer written in a complete sentence .</a:t>
            </a:r>
            <a:endParaRPr lang="en-US" sz="2400" dirty="0"/>
          </a:p>
        </p:txBody>
      </p:sp>
      <p:sp>
        <p:nvSpPr>
          <p:cNvPr id="17415" name="Rectangle 7"/>
          <p:cNvSpPr>
            <a:spLocks noChangeArrowheads="1"/>
          </p:cNvSpPr>
          <p:nvPr/>
        </p:nvSpPr>
        <p:spPr bwMode="auto">
          <a:xfrm>
            <a:off x="0" y="0"/>
            <a:ext cx="6858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100" b="0" i="0" u="none" strike="noStrike" cap="none" normalizeH="0" baseline="0" smtClean="0">
                <a:ln>
                  <a:noFill/>
                </a:ln>
                <a:solidFill>
                  <a:srgbClr val="003366"/>
                </a:solidFill>
                <a:effectLst/>
                <a:latin typeface="Arial" charset="0"/>
                <a:cs typeface="Arial" charset="0"/>
              </a:rPr>
              <a:t>_______. Lions, tigers, andbears are ________. Worms andmushrooms are_________ </a:t>
            </a:r>
            <a:endParaRPr kumimoji="0" lang="en-US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 </a:t>
            </a:r>
            <a:r>
              <a:rPr kumimoji="0" lang="en-US" sz="34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17416" name="Picture 8" descr="http://htmlimg3.scribdassets.com/8urndk7jnk1346xk/images/10-d4e6e54eea.jpg"/>
          <p:cNvPicPr>
            <a:picLocks noChangeAspect="1" noChangeArrowheads="1"/>
          </p:cNvPicPr>
          <p:nvPr/>
        </p:nvPicPr>
        <p:blipFill>
          <a:blip r:embed="rId2" cstate="print"/>
          <a:srcRect r="41667" b="73898"/>
          <a:stretch>
            <a:fillRect/>
          </a:stretch>
        </p:blipFill>
        <p:spPr bwMode="auto">
          <a:xfrm>
            <a:off x="838200" y="1981200"/>
            <a:ext cx="5614736" cy="3048000"/>
          </a:xfrm>
          <a:prstGeom prst="rect">
            <a:avLst/>
          </a:prstGeom>
          <a:noFill/>
        </p:spPr>
      </p:pic>
      <p:pic>
        <p:nvPicPr>
          <p:cNvPr id="17418" name="Picture 10" descr="C:\Users\Matt Hannah\AppData\Local\Microsoft\Windows\Temporary Internet Files\Content.IE5\NWF5A9M4\MC900361184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2057400"/>
            <a:ext cx="1370181" cy="1371600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2514600" y="2057400"/>
            <a:ext cx="38862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Who is your favorite scientist?</a:t>
            </a:r>
          </a:p>
          <a:p>
            <a:endParaRPr lang="en-US" sz="2000" b="1" dirty="0">
              <a:solidFill>
                <a:schemeClr val="bg1"/>
              </a:solidFill>
            </a:endParaRPr>
          </a:p>
          <a:p>
            <a:r>
              <a:rPr lang="en-US" sz="2000" b="1" i="1" dirty="0" smtClean="0">
                <a:solidFill>
                  <a:schemeClr val="bg1"/>
                </a:solidFill>
              </a:rPr>
              <a:t>My favorite scientist is Thomas Edison because he invented the </a:t>
            </a:r>
            <a:r>
              <a:rPr lang="en-US" sz="2000" b="1" i="1" dirty="0" err="1" smtClean="0">
                <a:solidFill>
                  <a:schemeClr val="bg1"/>
                </a:solidFill>
              </a:rPr>
              <a:t>lightbulb</a:t>
            </a:r>
            <a:r>
              <a:rPr lang="en-US" sz="2000" b="1" i="1" dirty="0" smtClean="0">
                <a:solidFill>
                  <a:schemeClr val="bg1"/>
                </a:solidFill>
              </a:rPr>
              <a:t> and without it we would not be where we are today. </a:t>
            </a:r>
            <a:endParaRPr lang="en-US" sz="2000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147</TotalTime>
  <Words>378</Words>
  <Application>Microsoft Office PowerPoint</Application>
  <PresentationFormat>On-screen Show (4:3)</PresentationFormat>
  <Paragraphs>88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Verve</vt:lpstr>
      <vt:lpstr>The iNotebook</vt:lpstr>
      <vt:lpstr>Have you ever heard yourself say…</vt:lpstr>
      <vt:lpstr>The solution to your problem has finally arrived…</vt:lpstr>
      <vt:lpstr>What is it?</vt:lpstr>
      <vt:lpstr>Scientists use notebooks </vt:lpstr>
      <vt:lpstr>What will be in the iNotebook?</vt:lpstr>
      <vt:lpstr>If we do it in here, we put it in there!</vt:lpstr>
      <vt:lpstr>Your iNotebook will begin with a table of contents.</vt:lpstr>
      <vt:lpstr>What will it look like?</vt:lpstr>
      <vt:lpstr>Drawings and illustrations</vt:lpstr>
      <vt:lpstr>PowerPoint Presentation</vt:lpstr>
      <vt:lpstr>Graphic Organizers</vt:lpstr>
      <vt:lpstr>Notes</vt:lpstr>
      <vt:lpstr>Notes Continued</vt:lpstr>
      <vt:lpstr>iNotebook Supplies</vt:lpstr>
      <vt:lpstr>Getting Started: Numero Uno (1)</vt:lpstr>
      <vt:lpstr>Getting Started: Numero Dos (2)</vt:lpstr>
      <vt:lpstr>Getting Started: Numero Tres(3)</vt:lpstr>
      <vt:lpstr>PowerPoint Presentation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iNotebook</dc:title>
  <dc:creator>Matt Hannah</dc:creator>
  <cp:lastModifiedBy>setup</cp:lastModifiedBy>
  <cp:revision>7</cp:revision>
  <dcterms:created xsi:type="dcterms:W3CDTF">2012-08-18T19:06:22Z</dcterms:created>
  <dcterms:modified xsi:type="dcterms:W3CDTF">2012-08-20T16:11:49Z</dcterms:modified>
</cp:coreProperties>
</file>